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3.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4.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5.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6.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7.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41"/>
  </p:notesMasterIdLst>
  <p:handoutMasterIdLst>
    <p:handoutMasterId r:id="rId42"/>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297" r:id="rId24"/>
    <p:sldId id="310" r:id="rId25"/>
    <p:sldId id="306" r:id="rId26"/>
    <p:sldId id="304" r:id="rId27"/>
    <p:sldId id="273" r:id="rId28"/>
    <p:sldId id="307" r:id="rId29"/>
    <p:sldId id="312" r:id="rId30"/>
    <p:sldId id="292" r:id="rId31"/>
    <p:sldId id="261" r:id="rId32"/>
    <p:sldId id="275" r:id="rId33"/>
    <p:sldId id="289" r:id="rId34"/>
    <p:sldId id="293" r:id="rId35"/>
    <p:sldId id="299" r:id="rId36"/>
    <p:sldId id="302" r:id="rId37"/>
    <p:sldId id="303" r:id="rId38"/>
    <p:sldId id="301" r:id="rId39"/>
    <p:sldId id="305"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C9B9"/>
    <a:srgbClr val="D79DA7"/>
    <a:srgbClr val="C47660"/>
    <a:srgbClr val="1F497D"/>
    <a:srgbClr val="FF9999"/>
    <a:srgbClr val="F8F8F8"/>
    <a:srgbClr val="FFF2CC"/>
    <a:srgbClr val="CCE5FF"/>
    <a:srgbClr val="6383BB"/>
    <a:srgbClr val="AB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6336" autoAdjust="0"/>
  </p:normalViewPr>
  <p:slideViewPr>
    <p:cSldViewPr snapToGrid="0">
      <p:cViewPr>
        <p:scale>
          <a:sx n="66" d="100"/>
          <a:sy n="66" d="100"/>
        </p:scale>
        <p:origin x="48" y="972"/>
      </p:cViewPr>
      <p:guideLst/>
    </p:cSldViewPr>
  </p:slideViewPr>
  <p:notesTextViewPr>
    <p:cViewPr>
      <p:scale>
        <a:sx n="75" d="100"/>
        <a:sy n="7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sorting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11-05T17:25:52.907"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2022/11/5</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國科會、台大</a:t>
            </a:r>
            <a:endParaRPr lang="en-US" altLang="zh-TW" dirty="0"/>
          </a:p>
          <a:p>
            <a:r>
              <a:rPr lang="zh-TW" altLang="en-US" dirty="0"/>
              <a:t>主標 </a:t>
            </a:r>
            <a:r>
              <a:rPr lang="en-US" altLang="zh-TW" dirty="0"/>
              <a:t>- </a:t>
            </a:r>
            <a:r>
              <a:rPr lang="zh-TW" altLang="en-US" dirty="0"/>
              <a:t>全名</a:t>
            </a:r>
            <a:endParaRPr lang="en-US" altLang="zh-TW" dirty="0"/>
          </a:p>
          <a:p>
            <a:r>
              <a:rPr lang="zh-TW" altLang="en-US" dirty="0"/>
              <a:t>副標 </a:t>
            </a:r>
            <a:r>
              <a:rPr lang="en-US" altLang="zh-TW" dirty="0"/>
              <a:t>- </a:t>
            </a:r>
            <a:r>
              <a:rPr lang="zh-TW" altLang="en-US" dirty="0"/>
              <a:t>姓名</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別用</a:t>
            </a:r>
            <a:r>
              <a:rPr lang="en-US" altLang="zh-TW" dirty="0"/>
              <a:t> case study </a:t>
            </a:r>
            <a:r>
              <a:rPr lang="zh-TW" altLang="en-US" dirty="0"/>
              <a:t>的圖</a:t>
            </a:r>
            <a:endParaRPr lang="en-US" altLang="zh-TW" dirty="0"/>
          </a:p>
          <a:p>
            <a:r>
              <a:rPr lang="zh-TW" altLang="en-US" dirty="0"/>
              <a:t>簡單範例</a:t>
            </a:r>
            <a:endParaRPr lang="en-US" altLang="zh-TW" dirty="0"/>
          </a:p>
          <a:p>
            <a:r>
              <a:rPr lang="en-US" altLang="zh-TW" dirty="0"/>
              <a:t>Excel</a:t>
            </a:r>
          </a:p>
          <a:p>
            <a:endParaRPr lang="en-US" altLang="zh-TW" dirty="0"/>
          </a:p>
          <a:p>
            <a:r>
              <a:rPr lang="en-US" altLang="zh-TW" dirty="0"/>
              <a:t>Grouping </a:t>
            </a:r>
            <a:r>
              <a:rPr lang="en-US" altLang="zh-TW" dirty="0">
                <a:sym typeface="Wingdings" panose="05000000000000000000" pitchFamily="2" charset="2"/>
              </a:rPr>
              <a:t> feature selection, </a:t>
            </a:r>
            <a:r>
              <a:rPr lang="zh-TW" altLang="en-US" dirty="0">
                <a:sym typeface="Wingdings" panose="05000000000000000000" pitchFamily="2" charset="2"/>
              </a:rPr>
              <a:t>決定新資料維度</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Sequencing </a:t>
            </a:r>
            <a:r>
              <a:rPr lang="en-US" altLang="zh-TW" dirty="0">
                <a:sym typeface="Wingdings" panose="05000000000000000000" pitchFamily="2" charset="2"/>
              </a:rPr>
              <a:t> </a:t>
            </a:r>
            <a:r>
              <a:rPr lang="zh-TW" altLang="en-US" dirty="0">
                <a:sym typeface="Wingdings" panose="05000000000000000000" pitchFamily="2" charset="2"/>
              </a:rPr>
              <a:t>區分出不同的 </a:t>
            </a:r>
            <a:r>
              <a:rPr lang="en-US" altLang="zh-TW" dirty="0" err="1">
                <a:sym typeface="Wingdings" panose="05000000000000000000" pitchFamily="2" charset="2"/>
              </a:rPr>
              <a:t>tpye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Sequencing </a:t>
            </a:r>
            <a:r>
              <a:rPr lang="en-US" altLang="zh-TW" dirty="0">
                <a:sym typeface="Wingdings" panose="05000000000000000000" pitchFamily="2" charset="2"/>
              </a:rPr>
              <a:t> </a:t>
            </a:r>
            <a:r>
              <a:rPr lang="zh-TW" altLang="en-US" dirty="0">
                <a:sym typeface="Wingdings" panose="05000000000000000000" pitchFamily="2" charset="2"/>
              </a:rPr>
              <a:t>區分出不同的 </a:t>
            </a:r>
            <a:r>
              <a:rPr lang="en-US" altLang="zh-TW" dirty="0" err="1">
                <a:sym typeface="Wingdings" panose="05000000000000000000" pitchFamily="2" charset="2"/>
              </a:rPr>
              <a:t>tpye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Encode </a:t>
            </a:r>
            <a:r>
              <a:rPr lang="zh-TW" altLang="en-US" dirty="0"/>
              <a:t>完的比較</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14:m>
                  <m:oMath xmlns:m="http://schemas.openxmlformats.org/officeDocument/2006/math">
                    <m:r>
                      <a:rPr lang="en-US" altLang="zh-TW" b="0" i="1" smtClean="0">
                        <a:solidFill>
                          <a:srgbClr val="000000"/>
                        </a:solidFill>
                        <a:latin typeface="Cambria Math" panose="02040503050406030204" pitchFamily="18" charset="0"/>
                      </a:rPr>
                      <m:t>𝑗</m:t>
                    </m:r>
                  </m:oMath>
                </a14:m>
                <a:r>
                  <a:rPr lang="en-US" altLang="zh-TW" dirty="0">
                    <a:solidFill>
                      <a:srgbClr val="000000"/>
                    </a:solidFill>
                    <a:latin typeface="Nunito Light"/>
                  </a:rPr>
                  <a:t> numerical features.</a:t>
                </a: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14:m>
                  <m:oMath xmlns:m="http://schemas.openxmlformats.org/officeDocument/2006/math">
                    <m:r>
                      <a:rPr lang="en-US" altLang="zh-TW" b="0" i="1" smtClean="0">
                        <a:solidFill>
                          <a:srgbClr val="000000"/>
                        </a:solidFill>
                        <a:latin typeface="Cambria Math" panose="02040503050406030204" pitchFamily="18" charset="0"/>
                      </a:rPr>
                      <m:t>𝑗</m:t>
                    </m:r>
                  </m:oMath>
                </a14:m>
                <a:r>
                  <a:rPr lang="en-US" altLang="zh-TW" dirty="0">
                    <a:solidFill>
                      <a:srgbClr val="000000"/>
                    </a:solidFill>
                    <a:latin typeface="Nunito Light"/>
                  </a:rPr>
                  <a:t> numerical features.</a:t>
                </a: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Only categorical feature encoding challenge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From two type continuous data, we slicing each axis and view the grid we sliced as a categorical data, for generating binary features with knowledge.</a:t>
            </a:r>
          </a:p>
          <a:p>
            <a:pPr indent="457200">
              <a:lnSpc>
                <a:spcPts val="3359"/>
              </a:lnSpc>
            </a:pPr>
            <a:endParaRPr lang="en-US" altLang="zh-TW" dirty="0">
              <a:solidFill>
                <a:srgbClr val="000000"/>
              </a:solidFill>
              <a:latin typeface="Nunito Light"/>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Variable encoding is need for transforming the categorical data.</a:t>
            </a:r>
            <a:r>
              <a:rPr lang="zh-TW" altLang="en-US" dirty="0">
                <a:solidFill>
                  <a:srgbClr val="000000"/>
                </a:solidFill>
                <a:latin typeface="Nunito Light"/>
              </a:rPr>
              <a:t> </a:t>
            </a:r>
            <a:r>
              <a:rPr lang="en-US" altLang="zh-TW" dirty="0">
                <a:solidFill>
                  <a:srgbClr val="000000"/>
                </a:solidFill>
                <a:latin typeface="Nunito Light"/>
              </a:rPr>
              <a:t>Many encoding method had been invented to fulfill such task. Among all, One hot encoding is the one of the most commonly used method.</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More over, after the experiments though multiple kinds of datasets, few interesting things was discovered</a:t>
            </a:r>
          </a:p>
          <a:p>
            <a:pPr marL="342900" indent="-342900">
              <a:lnSpc>
                <a:spcPts val="3359"/>
              </a:lnSpc>
              <a:buFont typeface="+mj-lt"/>
              <a:buAutoNum type="arabicPeriod"/>
            </a:pPr>
            <a:r>
              <a:rPr lang="en-US" altLang="zh-TW" dirty="0">
                <a:solidFill>
                  <a:srgbClr val="000000"/>
                </a:solidFill>
                <a:latin typeface="Nunito Light"/>
              </a:rPr>
              <a:t>Default group form the categorical data often perform better than other feature selected group.</a:t>
            </a:r>
          </a:p>
          <a:p>
            <a:pPr marL="342900" indent="-342900">
              <a:lnSpc>
                <a:spcPts val="3359"/>
              </a:lnSpc>
              <a:buFont typeface="+mj-lt"/>
              <a:buAutoNum type="arabicPeriod"/>
            </a:pPr>
            <a:r>
              <a:rPr lang="en-US" altLang="zh-TW" dirty="0">
                <a:solidFill>
                  <a:srgbClr val="000000"/>
                </a:solidFill>
                <a:latin typeface="Nunito Light"/>
              </a:rPr>
              <a:t>Sequencing grouped features effects on ML model performance.</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34</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Luckily if the data follow the strict format of One Hot encoding, we might reverse it back to the categorical data and use other encoding methods (such as target, ordinal encode) to generate the numerical data. Yet, If the data violate the rule of it, what can we do to down size the features? While </a:t>
            </a:r>
            <a:r>
              <a:rPr lang="en-US" altLang="zh-TW" dirty="0" err="1">
                <a:solidFill>
                  <a:srgbClr val="000000"/>
                </a:solidFill>
                <a:latin typeface="Nunito Light"/>
              </a:rPr>
              <a:t>advoid</a:t>
            </a:r>
            <a:r>
              <a:rPr lang="en-US" altLang="zh-TW" dirty="0">
                <a:solidFill>
                  <a:srgbClr val="000000"/>
                </a:solidFill>
                <a:latin typeface="Nunito Light"/>
              </a:rPr>
              <a:t> the numerous 0? While looking into One Hot encoded data, We can easily see multiple features, in which  rare 1 surrounded by numerous 0. However, It’s not very preferable for the machine learning model, for the following 2 reasons</a:t>
            </a:r>
          </a:p>
          <a:p>
            <a:pPr marL="342900" indent="-342900">
              <a:lnSpc>
                <a:spcPts val="3359"/>
              </a:lnSpc>
              <a:buFont typeface="+mj-lt"/>
              <a:buAutoNum type="arabicPeriod"/>
            </a:pPr>
            <a:r>
              <a:rPr lang="en-US" altLang="zh-TW" dirty="0">
                <a:solidFill>
                  <a:srgbClr val="000000"/>
                </a:solidFill>
                <a:latin typeface="Nunito Light"/>
              </a:rPr>
              <a:t>Too many features yield the curse of dimensionality.</a:t>
            </a:r>
          </a:p>
          <a:p>
            <a:pPr marL="342900" indent="-342900">
              <a:lnSpc>
                <a:spcPts val="3359"/>
              </a:lnSpc>
              <a:buFont typeface="+mj-lt"/>
              <a:buAutoNum type="arabicPeriod"/>
            </a:pPr>
            <a:r>
              <a:rPr lang="en-US" altLang="zh-TW" dirty="0">
                <a:solidFill>
                  <a:srgbClr val="000000"/>
                </a:solidFill>
                <a:latin typeface="Nunito Light"/>
              </a:rPr>
              <a:t>Numerous 0 can’t calculate the gradient, makes most ML boosting algorithm invalid.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In machine learning, we often stumble upon datasets contains with multiple categorical features. To let the computer understand those categorical data, variable encoding is needed, which helps transform the data. </a:t>
            </a:r>
          </a:p>
          <a:p>
            <a:pPr indent="457200">
              <a:lnSpc>
                <a:spcPts val="3359"/>
              </a:lnSpc>
            </a:pPr>
            <a:r>
              <a:rPr lang="en-US" altLang="zh-TW" dirty="0">
                <a:solidFill>
                  <a:srgbClr val="000000"/>
                </a:solidFill>
                <a:latin typeface="Nunito Light"/>
              </a:rPr>
              <a:t>Until today, many  encoding methods had been created for this such circumstances </a:t>
            </a:r>
          </a:p>
          <a:p>
            <a:pPr indent="457200">
              <a:lnSpc>
                <a:spcPts val="3359"/>
              </a:lnSpc>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Among all methods,  One Hot encoding is the most commonly used for such scenario for its convenience and efficiency, By creating mutually exclusive dummy variable for each category in each categorical feature.</a:t>
            </a:r>
          </a:p>
          <a:p>
            <a:pPr indent="457200">
              <a:lnSpc>
                <a:spcPts val="3359"/>
              </a:lnSpc>
            </a:pPr>
            <a:r>
              <a:rPr lang="en-US" altLang="zh-TW" dirty="0">
                <a:solidFill>
                  <a:srgbClr val="000000"/>
                </a:solidFill>
                <a:latin typeface="Nunito Light"/>
              </a:rPr>
              <a:t>Yet many problems might come along with it…</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In machine learning, we often stumble upon datasets contains with multiple categorical features. To let the computer understand those categorical data, variable encoding is needed, which helps transform the data. </a:t>
            </a:r>
          </a:p>
          <a:p>
            <a:pPr indent="457200">
              <a:lnSpc>
                <a:spcPts val="3359"/>
              </a:lnSpc>
            </a:pPr>
            <a:r>
              <a:rPr lang="en-US" altLang="zh-TW" dirty="0">
                <a:solidFill>
                  <a:srgbClr val="000000"/>
                </a:solidFill>
                <a:latin typeface="Nunito Light"/>
              </a:rPr>
              <a:t>Until today, many  encoding methods had been created for this such circumstances </a:t>
            </a:r>
          </a:p>
          <a:p>
            <a:pPr indent="457200">
              <a:lnSpc>
                <a:spcPts val="3359"/>
              </a:lnSpc>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Among all methods,  One Hot encoding is the most commonly used for such scenario for its convenience and efficiency, By creating mutually exclusive dummy variable for each category in each categorical feature.</a:t>
            </a:r>
          </a:p>
          <a:p>
            <a:pPr indent="457200">
              <a:lnSpc>
                <a:spcPts val="3359"/>
              </a:lnSpc>
            </a:pPr>
            <a:r>
              <a:rPr lang="en-US" altLang="zh-TW" dirty="0">
                <a:solidFill>
                  <a:srgbClr val="000000"/>
                </a:solidFill>
                <a:latin typeface="Nunito Light"/>
              </a:rPr>
              <a:t>Yet many problems might come along with it…</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拉開些</a:t>
            </a:r>
            <a:endParaRPr lang="en-US" altLang="zh-TW" dirty="0"/>
          </a:p>
          <a:p>
            <a:r>
              <a:rPr lang="en-US" altLang="zh-TW" dirty="0"/>
              <a:t>Numerical part </a:t>
            </a:r>
            <a:r>
              <a:rPr lang="en-US" altLang="zh-TW" dirty="0">
                <a:sym typeface="Wingdings" panose="05000000000000000000" pitchFamily="2" charset="2"/>
              </a:rPr>
              <a:t></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Terry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4.xml"/><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4.xml"/><Relationship Id="rId4" Type="http://schemas.openxmlformats.org/officeDocument/2006/relationships/image" Target="../media/image32.gif"/></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Bold"/>
              </a:rPr>
              <a:t>Supervised &amp; Unsupervised Encoding Schemes of Binary Variables for Prediction Performance Enhancement</a:t>
            </a:r>
            <a:r>
              <a:rPr lang="zh-TW" altLang="en-US" sz="3600" dirty="0">
                <a:solidFill>
                  <a:schemeClr val="bg2"/>
                </a:solidFill>
                <a:latin typeface="Nunito Bold"/>
              </a:rPr>
              <a:t> </a:t>
            </a:r>
            <a:endParaRPr lang="en-US" altLang="zh-TW" sz="3600" dirty="0">
              <a:solidFill>
                <a:schemeClr val="bg2"/>
              </a:solidFill>
              <a:latin typeface="Nunito Bold"/>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Bold"/>
              </a:rPr>
              <a:t>Institute of Industrial Engineering </a:t>
            </a:r>
          </a:p>
          <a:p>
            <a:pPr algn="r">
              <a:lnSpc>
                <a:spcPct val="150000"/>
              </a:lnSpc>
            </a:pPr>
            <a:r>
              <a:rPr lang="en-US" altLang="zh-TW" sz="2400" dirty="0">
                <a:solidFill>
                  <a:schemeClr val="bg2"/>
                </a:solidFill>
                <a:latin typeface="Nunito Bold"/>
              </a:rPr>
              <a:t>Yun-Hao Yang</a:t>
            </a:r>
            <a:endParaRPr lang="en-US" sz="2000" dirty="0">
              <a:solidFill>
                <a:schemeClr val="bg2"/>
              </a:solidFill>
              <a:latin typeface="Nunito"/>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dirty="0"/>
              <a:t>Institute of Industrial Engineering, NTU |  Terry Yang | 2022</a:t>
            </a:r>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60143972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Tuna</a:t>
                      </a:r>
                      <a:endParaRPr lang="zh-TW" altLang="en-US" dirty="0"/>
                    </a:p>
                  </a:txBody>
                  <a:tcPr anchor="ctr">
                    <a:lnB w="38100" cmpd="sng">
                      <a:noFill/>
                    </a:lnB>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B w="38100" cmpd="sng">
                      <a:noFill/>
                    </a:lnB>
                    <a:solidFill>
                      <a:srgbClr val="1F497D"/>
                    </a:solidFill>
                  </a:tcPr>
                </a:tc>
                <a:tc>
                  <a:txBody>
                    <a:bodyPr/>
                    <a:lstStyle/>
                    <a:p>
                      <a:pPr algn="ctr"/>
                      <a:r>
                        <a:rPr lang="en-US" altLang="zh-TW" dirty="0"/>
                        <a:t>Toad</a:t>
                      </a:r>
                      <a:endParaRPr lang="zh-TW" altLang="en-US" dirty="0"/>
                    </a:p>
                  </a:txBody>
                  <a:tcPr anchor="ctr">
                    <a:lnB w="38100" cmpd="sng">
                      <a:noFill/>
                    </a:lnB>
                    <a:solidFill>
                      <a:srgbClr val="D79DA7"/>
                    </a:solidFill>
                  </a:tcPr>
                </a:tc>
                <a:tc>
                  <a:txBody>
                    <a:bodyPr/>
                    <a:lstStyle/>
                    <a:p>
                      <a:pPr algn="ctr"/>
                      <a:r>
                        <a:rPr lang="en-US" altLang="zh-TW" dirty="0"/>
                        <a:t>Frog</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369818039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183717264"/>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Mammal</a:t>
                      </a:r>
                      <a:endParaRPr lang="zh-TW" altLang="en-US" dirty="0"/>
                    </a:p>
                  </a:txBody>
                  <a:tcPr anchor="ctr">
                    <a:lnB w="38100" cmpd="sng">
                      <a:noFill/>
                    </a:lnB>
                    <a:solidFill>
                      <a:srgbClr val="C47660"/>
                    </a:solidFill>
                  </a:tcPr>
                </a:tc>
                <a:tc>
                  <a:txBody>
                    <a:bodyPr/>
                    <a:lstStyle/>
                    <a:p>
                      <a:pPr algn="ctr"/>
                      <a:r>
                        <a:rPr lang="en-US" altLang="zh-TW" dirty="0"/>
                        <a:t>Fish</a:t>
                      </a:r>
                      <a:endParaRPr lang="zh-TW" altLang="en-US" dirty="0"/>
                    </a:p>
                  </a:txBody>
                  <a:tcPr anchor="ctr">
                    <a:lnB w="38100" cmpd="sng">
                      <a:noFill/>
                    </a:lnB>
                    <a:solidFill>
                      <a:srgbClr val="1F497D"/>
                    </a:solidFill>
                  </a:tcPr>
                </a:tc>
                <a:tc>
                  <a:txBody>
                    <a:bodyPr/>
                    <a:lstStyle/>
                    <a:p>
                      <a:pPr algn="ctr"/>
                      <a:r>
                        <a:rPr lang="en-US" altLang="zh-TW" dirty="0"/>
                        <a:t>Amphibian</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31837505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Grouping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Terry Yang | 2022</a:t>
            </a:r>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375502" y="4990912"/>
            <a:ext cx="5760002" cy="5063168"/>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90514010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15717694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3394909920"/>
              </p:ext>
            </p:extLst>
          </p:nvPr>
        </p:nvGraphicFramePr>
        <p:xfrm>
          <a:off x="6374040" y="7747856"/>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615357608"/>
              </p:ext>
            </p:extLst>
          </p:nvPr>
        </p:nvGraphicFramePr>
        <p:xfrm>
          <a:off x="6374040" y="8816821"/>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437591713"/>
              </p:ext>
            </p:extLst>
          </p:nvPr>
        </p:nvGraphicFramePr>
        <p:xfrm>
          <a:off x="6374040" y="9909897"/>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2171948589"/>
              </p:ext>
            </p:extLst>
          </p:nvPr>
        </p:nvGraphicFramePr>
        <p:xfrm>
          <a:off x="6374040" y="11002973"/>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Grouping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Terry Yang | 2022</a:t>
            </a:r>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23200021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Sequencing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Terry Yang | 2022</a:t>
            </a:r>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a:p>
            <a:pPr marL="342900" indent="-342900">
              <a:lnSpc>
                <a:spcPts val="3359"/>
              </a:lnSpc>
              <a:buFont typeface="+mj-lt"/>
              <a:buAutoNum type="arabicPeriod"/>
            </a:pPr>
            <a:r>
              <a:rPr lang="en-US" altLang="zh-TW" dirty="0">
                <a:solidFill>
                  <a:srgbClr val="000000"/>
                </a:solidFill>
                <a:latin typeface="Nunito Light"/>
              </a:rPr>
              <a:t>GA sequencing</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81333241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Sequencing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30506272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29388352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encoded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Sequencing</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30506272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960670325"/>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2370636918"/>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065451716"/>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Terry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1837505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3176950024"/>
              </p:ext>
            </p:extLst>
          </p:nvPr>
        </p:nvGraphicFramePr>
        <p:xfrm>
          <a:off x="838198" y="4764594"/>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38625249"/>
              </p:ext>
            </p:extLst>
          </p:nvPr>
        </p:nvGraphicFramePr>
        <p:xfrm>
          <a:off x="838198" y="2969895"/>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sum up</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3390146071"/>
              </p:ext>
            </p:extLst>
          </p:nvPr>
        </p:nvGraphicFramePr>
        <p:xfrm>
          <a:off x="838199" y="1355197"/>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2109232699"/>
              </p:ext>
            </p:extLst>
          </p:nvPr>
        </p:nvGraphicFramePr>
        <p:xfrm>
          <a:off x="380998" y="1370144"/>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51534277"/>
              </p:ext>
            </p:extLst>
          </p:nvPr>
        </p:nvGraphicFramePr>
        <p:xfrm>
          <a:off x="6096000" y="1798131"/>
          <a:ext cx="5670825" cy="4450776"/>
        </p:xfrm>
        <a:graphic>
          <a:graphicData uri="http://schemas.openxmlformats.org/drawingml/2006/table">
            <a:tbl>
              <a:tblPr firstRow="1" bandRow="1">
                <a:tableStyleId>{5C22544A-7EE6-4342-B048-85BDC9FD1C3A}</a:tableStyleId>
              </a:tblPr>
              <a:tblGrid>
                <a:gridCol w="433993">
                  <a:extLst>
                    <a:ext uri="{9D8B030D-6E8A-4147-A177-3AD203B41FA5}">
                      <a16:colId xmlns:a16="http://schemas.microsoft.com/office/drawing/2014/main" val="1900618957"/>
                    </a:ext>
                  </a:extLst>
                </a:gridCol>
                <a:gridCol w="5236832">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1083131"/>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rPr>
              <a:t>Case study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continuous data</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3760954"/>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Simulated data</a:t>
            </a:r>
            <a:r>
              <a:rPr lang="zh-TW" altLang="en-US" sz="2000" dirty="0">
                <a:solidFill>
                  <a:srgbClr val="14365D"/>
                </a:solidFill>
              </a:rPr>
              <a:t> </a:t>
            </a:r>
            <a:r>
              <a:rPr lang="en-US" altLang="zh-TW" sz="2000" dirty="0">
                <a:solidFill>
                  <a:srgbClr val="14365D"/>
                </a:solidFill>
              </a:rPr>
              <a:t>(3300</a:t>
            </a:r>
            <a:r>
              <a:rPr lang="zh-TW" altLang="en-US" sz="2000" dirty="0">
                <a:solidFill>
                  <a:srgbClr val="14365D"/>
                </a:solidFill>
              </a:rPr>
              <a:t> </a:t>
            </a:r>
            <a:r>
              <a:rPr lang="en-US" altLang="zh-TW" sz="2000" dirty="0">
                <a:solidFill>
                  <a:srgbClr val="14365D"/>
                </a:solidFill>
              </a:rPr>
              <a:t>samples, 3000 Good, 300 Bad)</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2375132416"/>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Shape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Shape 2 </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Shape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a:blip r:embed="rId3"/>
          <a:stretch>
            <a:fillRect/>
          </a:stretch>
        </p:blipFill>
        <p:spPr>
          <a:xfrm>
            <a:off x="4254605" y="2020887"/>
            <a:ext cx="7511567"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rPr>
              <a:t>Simulated data - binarize </a:t>
            </a:r>
            <a:endParaRPr lang="zh-TW" altLang="en-US" dirty="0"/>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1367036561"/>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sum</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F8DAF160-7CC8-40AB-902B-99EB5F027407}"/>
              </a:ext>
            </a:extLst>
          </p:cNvPr>
          <p:cNvPicPr>
            <a:picLocks noChangeAspect="1"/>
          </p:cNvPicPr>
          <p:nvPr/>
        </p:nvPicPr>
        <p:blipFill>
          <a:blip r:embed="rId2"/>
          <a:stretch>
            <a:fillRect/>
          </a:stretch>
        </p:blipFill>
        <p:spPr>
          <a:xfrm>
            <a:off x="515186" y="1928054"/>
            <a:ext cx="10683173" cy="4494972"/>
          </a:xfrm>
          <a:prstGeom prst="rect">
            <a:avLst/>
          </a:prstGeom>
        </p:spPr>
      </p:pic>
      <p:grpSp>
        <p:nvGrpSpPr>
          <p:cNvPr id="14" name="群組 13">
            <a:extLst>
              <a:ext uri="{FF2B5EF4-FFF2-40B4-BE49-F238E27FC236}">
                <a16:creationId xmlns:a16="http://schemas.microsoft.com/office/drawing/2014/main" id="{57426AA7-94C6-4632-A617-9B216E65B896}"/>
              </a:ext>
            </a:extLst>
          </p:cNvPr>
          <p:cNvGrpSpPr/>
          <p:nvPr/>
        </p:nvGrpSpPr>
        <p:grpSpPr>
          <a:xfrm>
            <a:off x="1571625" y="2124076"/>
            <a:ext cx="2790824" cy="472440"/>
            <a:chOff x="1571625" y="2124076"/>
            <a:chExt cx="2790824" cy="472440"/>
          </a:xfrm>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571625" y="3022601"/>
            <a:ext cx="2790824" cy="472440"/>
            <a:chOff x="1571625" y="2124076"/>
            <a:chExt cx="2790824" cy="472440"/>
          </a:xfrm>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571625" y="3921126"/>
            <a:ext cx="2790824" cy="472440"/>
            <a:chOff x="1571625" y="2124076"/>
            <a:chExt cx="2790824" cy="472440"/>
          </a:xfrm>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571625" y="4829176"/>
            <a:ext cx="2790824" cy="472440"/>
            <a:chOff x="1571625" y="2124076"/>
            <a:chExt cx="2790824" cy="472440"/>
          </a:xfrm>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571625" y="5737226"/>
            <a:ext cx="2790824" cy="472440"/>
            <a:chOff x="1571625" y="2124076"/>
            <a:chExt cx="2790824" cy="472440"/>
          </a:xfrm>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2151061296"/>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Encoded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rPr>
              <a:t>Simulated data - seq. comparison</a:t>
            </a:r>
            <a:endParaRPr lang="zh-TW" altLang="en-US" dirty="0"/>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0886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24301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Dimension reduction</a:t>
            </a:r>
            <a:endParaRPr lang="zh-TW" altLang="en-US" dirty="0"/>
          </a:p>
        </p:txBody>
      </p:sp>
    </p:spTree>
    <p:extLst>
      <p:ext uri="{BB962C8B-B14F-4D97-AF65-F5344CB8AC3E}">
        <p14:creationId xmlns:p14="http://schemas.microsoft.com/office/powerpoint/2010/main" val="4033317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538908"/>
            <a:ext cx="9361752" cy="4390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2"/>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3"/>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rPr>
              <a:t>Continuous data - Classification</a:t>
            </a:r>
            <a:endParaRPr lang="zh-TW" altLang="en-US"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830860343"/>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sz="1800" b="1" kern="1200" dirty="0">
                          <a:solidFill>
                            <a:schemeClr val="lt1"/>
                          </a:solidFill>
                          <a:latin typeface="+mn-lt"/>
                          <a:ea typeface="+mn-ea"/>
                          <a:cs typeface="+mn-cs"/>
                        </a:rPr>
                        <a:t>Shape 1</a:t>
                      </a:r>
                      <a:endParaRPr lang="zh-TW" altLang="en-US" sz="1800" b="1" kern="1200" dirty="0">
                        <a:solidFill>
                          <a:schemeClr val="lt1"/>
                        </a:solidFill>
                        <a:latin typeface="+mn-lt"/>
                        <a:ea typeface="+mn-ea"/>
                        <a:cs typeface="+mn-cs"/>
                      </a:endParaRPr>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1583301371"/>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746123093"/>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Kaggle dataset</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2"/>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2"/>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rPr>
              <a:t>Kaggle dataset - Classification</a:t>
            </a:r>
            <a:endParaRPr lang="zh-TW" altLang="en-US" dirty="0">
              <a:solidFill>
                <a:srgbClr val="14365D"/>
              </a:solidFill>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2"/>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rPr>
              <a:t>Kaggle dataset - Classification</a:t>
            </a:r>
            <a:endParaRPr lang="zh-TW" altLang="en-US" dirty="0">
              <a:solidFill>
                <a:srgbClr val="14365D"/>
              </a:solidFill>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266349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Terry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rPr>
              <a:t>Motivation</a:t>
            </a:r>
            <a:endParaRPr lang="zh-TW" altLang="en-US" dirty="0"/>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3E0F0CD-E95E-4D05-87F6-373B78EB98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05" y="1401121"/>
            <a:ext cx="5206894" cy="50917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2109370585"/>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Toad</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Frog</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T w="38100" cmpd="sng">
                      <a:noFill/>
                    </a:lnT>
                    <a:lnB w="38100" cmpd="sng">
                      <a:noFill/>
                    </a:lnB>
                    <a:solidFill>
                      <a:srgbClr val="14365D"/>
                    </a:solidFill>
                  </a:tcPr>
                </a:tc>
                <a:tc>
                  <a:txBody>
                    <a:bodyPr/>
                    <a:lstStyle/>
                    <a:p>
                      <a:pPr algn="ctr"/>
                      <a:r>
                        <a:rPr lang="en-US" altLang="zh-TW" dirty="0"/>
                        <a:t>Tuna</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79698407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1641418312"/>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1727200297"/>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Tuna</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59625379"/>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282342801"/>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Frog</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5571787"/>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Toad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280661438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2166264501"/>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Frog</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Terry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1581445004"/>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911196447"/>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Tuna</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1438890"/>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1687767340"/>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Toad</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369818039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Encode</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3042</TotalTime>
  <Words>2864</Words>
  <Application>Microsoft Office PowerPoint</Application>
  <PresentationFormat>寬螢幕</PresentationFormat>
  <Paragraphs>1156</Paragraphs>
  <Slides>39</Slides>
  <Notes>25</Notes>
  <HiddenSlides>9</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39</vt:i4>
      </vt:variant>
    </vt:vector>
  </HeadingPairs>
  <TitlesOfParts>
    <vt:vector size="51" baseType="lpstr">
      <vt:lpstr>新細明體</vt:lpstr>
      <vt:lpstr>標楷體</vt:lpstr>
      <vt:lpstr>Arial</vt:lpstr>
      <vt:lpstr>Calibri</vt:lpstr>
      <vt:lpstr>Calibri Light</vt:lpstr>
      <vt:lpstr>Cambria Math</vt:lpstr>
      <vt:lpstr>Nunito</vt:lpstr>
      <vt:lpstr>Nunito Bold</vt:lpstr>
      <vt:lpstr>Nunito Light</vt:lpstr>
      <vt:lpstr>Times New Roman</vt:lpstr>
      <vt:lpstr>Wingdings</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seq. comparison</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Classification</vt:lpstr>
      <vt:lpstr>Simulated data -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256</cp:revision>
  <dcterms:created xsi:type="dcterms:W3CDTF">2022-10-26T08:15:37Z</dcterms:created>
  <dcterms:modified xsi:type="dcterms:W3CDTF">2022-11-05T14:45:52Z</dcterms:modified>
</cp:coreProperties>
</file>